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3" r:id="rId13"/>
    <p:sldId id="268" r:id="rId14"/>
    <p:sldId id="269" r:id="rId15"/>
    <p:sldId id="270" r:id="rId16"/>
    <p:sldId id="267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83683" autoAdjust="0"/>
  </p:normalViewPr>
  <p:slideViewPr>
    <p:cSldViewPr>
      <p:cViewPr varScale="1">
        <p:scale>
          <a:sx n="73" d="100"/>
          <a:sy n="73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52586C-1142-4D0D-93AC-C07562C64F98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D11BAE-A690-43E3-BEF7-C15AD65898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79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96B0CE-D9F9-42CC-A683-B262041B1093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5B0F93-3E5F-42D1-8EDA-5C461C3E1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20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1471F-B4CA-4695-BA40-60FD492D2B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E0834-C4CE-4640-88A9-40695099F2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E0834-C4CE-4640-88A9-40695099F2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AAE0E-9A8E-4518-B91A-6F5BDF6BBE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64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3B192-7AF2-4482-A78A-4731315270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0F93-3E5F-42D1-8EDA-5C461C3E1E4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03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02BB-7B86-4336-ACDB-0A8400F425C7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F9DC-7317-480E-80AD-FF332A68A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Architecture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Chuck Thacker</a:t>
            </a:r>
          </a:p>
          <a:p>
            <a:r>
              <a:rPr lang="en-US" dirty="0" smtClean="0"/>
              <a:t>Microsoft Research Silicon Valley</a:t>
            </a:r>
          </a:p>
          <a:p>
            <a:r>
              <a:rPr lang="en-US" dirty="0" smtClean="0"/>
              <a:t>January,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Field-programmable Gate Array (FPGA)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43000"/>
            <a:ext cx="5105400" cy="549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Another use for FPGAs: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Internet resists innovation</a:t>
            </a:r>
          </a:p>
          <a:p>
            <a:pPr lvl="2"/>
            <a:r>
              <a:rPr lang="en-US" dirty="0" smtClean="0"/>
              <a:t>Protocols are standardized</a:t>
            </a:r>
          </a:p>
          <a:p>
            <a:pPr lvl="2"/>
            <a:r>
              <a:rPr lang="en-US" dirty="0" smtClean="0"/>
              <a:t>To communicate, must use common protocols.</a:t>
            </a:r>
          </a:p>
          <a:p>
            <a:r>
              <a:rPr lang="en-US" dirty="0" smtClean="0"/>
              <a:t>Data centers are different:</a:t>
            </a:r>
          </a:p>
          <a:p>
            <a:pPr lvl="2"/>
            <a:r>
              <a:rPr lang="en-US" dirty="0" smtClean="0"/>
              <a:t>Single owner</a:t>
            </a:r>
          </a:p>
          <a:p>
            <a:pPr lvl="2"/>
            <a:r>
              <a:rPr lang="en-US" dirty="0" smtClean="0"/>
              <a:t>Fewer nodes (tens of thousands rather than billions)</a:t>
            </a:r>
          </a:p>
          <a:p>
            <a:pPr lvl="2"/>
            <a:r>
              <a:rPr lang="en-US" dirty="0" smtClean="0"/>
              <a:t>Links are short and have similar performance</a:t>
            </a:r>
          </a:p>
          <a:p>
            <a:pPr lvl="2"/>
            <a:r>
              <a:rPr lang="en-US" dirty="0" smtClean="0"/>
              <a:t>Topology is known</a:t>
            </a:r>
          </a:p>
          <a:p>
            <a:pPr lvl="2"/>
            <a:r>
              <a:rPr lang="en-US" dirty="0" smtClean="0"/>
              <a:t>Network within a data center requires much higher bandwidth than the connections into and out of it.</a:t>
            </a:r>
          </a:p>
          <a:p>
            <a:r>
              <a:rPr lang="en-US" dirty="0" smtClean="0"/>
              <a:t>Can we take advantage of these differences to build a lower-cost more energy-efficient network for our data centers?</a:t>
            </a:r>
          </a:p>
          <a:p>
            <a:pPr lvl="1"/>
            <a:r>
              <a:rPr lang="en-US" dirty="0" smtClean="0"/>
              <a:t>Yes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data center practice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4267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4495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 – 48 port switches are common</a:t>
            </a:r>
          </a:p>
          <a:p>
            <a:r>
              <a:rPr lang="en-US" dirty="0" smtClean="0"/>
              <a:t>Problem: Need more bandwidth near the root of the tree.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The AN3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Assumes shipping containers are used, but this is optional.</a:t>
            </a:r>
          </a:p>
          <a:p>
            <a:pPr lvl="1"/>
            <a:r>
              <a:rPr lang="en-US" dirty="0" smtClean="0"/>
              <a:t>64 containers (“forty footers”)</a:t>
            </a:r>
          </a:p>
          <a:p>
            <a:pPr lvl="1"/>
            <a:r>
              <a:rPr lang="en-US" dirty="0" smtClean="0"/>
              <a:t>Each with two rows of 16 44 “U” racks</a:t>
            </a:r>
          </a:p>
          <a:p>
            <a:pPr lvl="1"/>
            <a:r>
              <a:rPr lang="en-US" dirty="0" smtClean="0"/>
              <a:t>Each half-rack has 22 1U servers with 4-port 5Gb/s switch/NIC (network interface controller)  that form a small sub-network. Two of the NICs have a 10 </a:t>
            </a:r>
            <a:r>
              <a:rPr lang="en-US" dirty="0" err="1" smtClean="0"/>
              <a:t>Gb</a:t>
            </a:r>
            <a:r>
              <a:rPr lang="en-US" dirty="0" smtClean="0"/>
              <a:t>/s “uplink” port.</a:t>
            </a:r>
          </a:p>
          <a:p>
            <a:pPr lvl="1"/>
            <a:r>
              <a:rPr lang="en-US" dirty="0" smtClean="0"/>
              <a:t>Each L0 sub-network connects to two Level 1 switches, each with 128 10 </a:t>
            </a:r>
            <a:r>
              <a:rPr lang="en-US" dirty="0" err="1" smtClean="0"/>
              <a:t>Gb</a:t>
            </a:r>
            <a:r>
              <a:rPr lang="en-US" dirty="0" smtClean="0"/>
              <a:t>/sec ports.</a:t>
            </a:r>
          </a:p>
          <a:p>
            <a:pPr lvl="1"/>
            <a:r>
              <a:rPr lang="en-US" dirty="0" smtClean="0"/>
              <a:t>64 L1 ports are for the connections to L0 sub-nets, 64 are used for connections to 63 other containers and the network operations center (NOC).</a:t>
            </a:r>
          </a:p>
          <a:p>
            <a:pPr lvl="1"/>
            <a:r>
              <a:rPr lang="en-US" dirty="0" smtClean="0"/>
              <a:t>No central switching needed</a:t>
            </a:r>
          </a:p>
          <a:p>
            <a:r>
              <a:rPr lang="en-US" dirty="0" smtClean="0"/>
              <a:t>1408 servers/container, 90,112servers/center</a:t>
            </a:r>
          </a:p>
          <a:p>
            <a:r>
              <a:rPr lang="en-US" dirty="0" smtClean="0"/>
              <a:t>Somewhat surprisingly, both the NICs and L1 switches can be implemented cost-effectively with FPGAs</a:t>
            </a:r>
          </a:p>
          <a:p>
            <a:pPr lvl="1"/>
            <a:r>
              <a:rPr lang="en-US" dirty="0" smtClean="0"/>
              <a:t>These have “hard” 10 </a:t>
            </a:r>
            <a:r>
              <a:rPr lang="en-US" dirty="0" err="1" smtClean="0"/>
              <a:t>Gb</a:t>
            </a:r>
            <a:r>
              <a:rPr lang="en-US" dirty="0" smtClean="0"/>
              <a:t>/s transceivers</a:t>
            </a:r>
          </a:p>
          <a:p>
            <a:pPr lvl="1"/>
            <a:r>
              <a:rPr lang="en-US" dirty="0" smtClean="0"/>
              <a:t>They have enough buffering – “block RAMs”</a:t>
            </a:r>
          </a:p>
          <a:p>
            <a:pPr lvl="1"/>
            <a:r>
              <a:rPr lang="en-US" dirty="0" smtClean="0"/>
              <a:t>They have enough logic</a:t>
            </a:r>
          </a:p>
          <a:p>
            <a:r>
              <a:rPr lang="en-US" dirty="0" smtClean="0"/>
              <a:t>We do not need “top-of-rack” switches.</a:t>
            </a:r>
          </a:p>
          <a:p>
            <a:pPr lvl="1"/>
            <a:r>
              <a:rPr lang="en-US" dirty="0" smtClean="0"/>
              <a:t>Less engineering</a:t>
            </a:r>
          </a:p>
          <a:p>
            <a:pPr lvl="1"/>
            <a:r>
              <a:rPr lang="en-US" dirty="0" smtClean="0"/>
              <a:t>Lower cost</a:t>
            </a:r>
          </a:p>
          <a:p>
            <a:pPr lvl="1"/>
            <a:r>
              <a:rPr lang="en-US" dirty="0" smtClean="0"/>
              <a:t>Higher bandwidth for traffic within the subnet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switches in one container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676400"/>
            <a:ext cx="7010400" cy="308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5105400"/>
            <a:ext cx="8200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64-container data center has a bisection bandwidth of 32*64*10*2 </a:t>
            </a:r>
            <a:r>
              <a:rPr lang="en-US" dirty="0" err="1" smtClean="0"/>
              <a:t>Gb</a:t>
            </a:r>
            <a:r>
              <a:rPr lang="en-US" dirty="0" smtClean="0"/>
              <a:t>/s = 41 Tb/s</a:t>
            </a:r>
          </a:p>
          <a:p>
            <a:r>
              <a:rPr lang="en-US" dirty="0" smtClean="0"/>
              <a:t>The entire Internet has been estimated to have a bisection bandwidth  of 100 Tb/s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L0 Sub-network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449135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 cables (2816 total)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AN3 NIC</a:t>
            </a:r>
            <a:endParaRPr lang="en-US" dirty="0"/>
          </a:p>
        </p:txBody>
      </p:sp>
      <p:pic>
        <p:nvPicPr>
          <p:cNvPr id="1026" name="Picture 2" descr="C:\Temp\PicturesThru8192012\P10002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Circuit- vs. packet-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Both types are common</a:t>
            </a:r>
          </a:p>
          <a:p>
            <a:pPr lvl="1"/>
            <a:r>
              <a:rPr lang="en-US" dirty="0" smtClean="0"/>
              <a:t>LANs and the Internet use packets</a:t>
            </a:r>
          </a:p>
          <a:p>
            <a:pPr lvl="1"/>
            <a:r>
              <a:rPr lang="en-US" dirty="0" smtClean="0"/>
              <a:t>Phone networks use circuits</a:t>
            </a:r>
          </a:p>
          <a:p>
            <a:r>
              <a:rPr lang="en-US" dirty="0" smtClean="0"/>
              <a:t>Primary difference is the way congestion is handled</a:t>
            </a:r>
          </a:p>
          <a:p>
            <a:pPr lvl="1"/>
            <a:r>
              <a:rPr lang="en-US" dirty="0" smtClean="0"/>
              <a:t>Packet switches drop packets on congested paths.</a:t>
            </a:r>
          </a:p>
          <a:p>
            <a:pPr lvl="1"/>
            <a:r>
              <a:rPr lang="en-US" dirty="0" smtClean="0"/>
              <a:t>Circuit switching uses admission control – don’t accept a call if it would oversubscribe a switch or link.</a:t>
            </a:r>
          </a:p>
          <a:p>
            <a:r>
              <a:rPr lang="en-US" dirty="0" smtClean="0"/>
              <a:t>Data flows are handled differently</a:t>
            </a:r>
          </a:p>
          <a:p>
            <a:pPr lvl="1"/>
            <a:r>
              <a:rPr lang="en-US" dirty="0" smtClean="0"/>
              <a:t>Packet switches use variable-length packets for data</a:t>
            </a:r>
          </a:p>
          <a:p>
            <a:pPr lvl="1"/>
            <a:r>
              <a:rPr lang="en-US" dirty="0" smtClean="0"/>
              <a:t>Circuit switches send data in fixed-length </a:t>
            </a:r>
            <a:r>
              <a:rPr lang="en-US" i="1" dirty="0" smtClean="0"/>
              <a:t>cells</a:t>
            </a:r>
            <a:r>
              <a:rPr lang="en-US" dirty="0" smtClean="0"/>
              <a:t>, carried in larger fixed sized </a:t>
            </a:r>
            <a:r>
              <a:rPr lang="en-US" i="1" dirty="0" smtClean="0"/>
              <a:t>frames</a:t>
            </a:r>
            <a:r>
              <a:rPr lang="en-US" dirty="0" smtClean="0"/>
              <a:t>. Each slot carries a cell for a particular </a:t>
            </a:r>
            <a:r>
              <a:rPr lang="en-US" i="1" dirty="0" smtClean="0"/>
              <a:t>flow</a:t>
            </a:r>
            <a:r>
              <a:rPr lang="en-US" dirty="0" smtClean="0"/>
              <a:t>, established at call setup time.</a:t>
            </a:r>
          </a:p>
          <a:p>
            <a:r>
              <a:rPr lang="en-US" dirty="0" smtClean="0"/>
              <a:t>Circuit switches are simpler than packet switches</a:t>
            </a:r>
          </a:p>
          <a:p>
            <a:pPr lvl="1"/>
            <a:r>
              <a:rPr lang="en-US" dirty="0" smtClean="0"/>
              <a:t>Little buffering is needed, since cells are forwarded quickly.  Packet switches use </a:t>
            </a:r>
            <a:r>
              <a:rPr lang="en-US" dirty="0" err="1" smtClean="0"/>
              <a:t>queueing</a:t>
            </a:r>
            <a:r>
              <a:rPr lang="en-US" dirty="0" smtClean="0"/>
              <a:t> to handle momentary overload, and have </a:t>
            </a:r>
            <a:r>
              <a:rPr lang="en-US" i="1" dirty="0" smtClean="0"/>
              <a:t>huge</a:t>
            </a:r>
            <a:r>
              <a:rPr lang="en-US" dirty="0" smtClean="0"/>
              <a:t> buffers.</a:t>
            </a:r>
          </a:p>
          <a:p>
            <a:pPr lvl="1"/>
            <a:r>
              <a:rPr lang="en-US" dirty="0" smtClean="0"/>
              <a:t>Routing decisions are much simpler, since routing and buffer allocation is done at setup time.  This makes scaling to higher link rates (40 – 100  </a:t>
            </a:r>
            <a:r>
              <a:rPr lang="en-US" dirty="0" err="1" smtClean="0"/>
              <a:t>Gb</a:t>
            </a:r>
            <a:r>
              <a:rPr lang="en-US" dirty="0" smtClean="0"/>
              <a:t>/s) easier.</a:t>
            </a:r>
          </a:p>
          <a:p>
            <a:r>
              <a:rPr lang="en-US" dirty="0" smtClean="0"/>
              <a:t>In a large network, packets are used because “call setup” overhead is too high.</a:t>
            </a:r>
          </a:p>
          <a:p>
            <a:pPr lvl="1"/>
            <a:r>
              <a:rPr lang="en-US" dirty="0" smtClean="0"/>
              <a:t>In a phone network, this is OK, since voice calls are usually longer than call setup (dialing).</a:t>
            </a:r>
          </a:p>
          <a:p>
            <a:pPr lvl="1"/>
            <a:r>
              <a:rPr lang="en-US" dirty="0" smtClean="0"/>
              <a:t>Also OK if you can statistically multiplex many connections onto a single flow.  Large ISPs do this.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in AN3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 rather than packet switching</a:t>
            </a:r>
          </a:p>
          <a:p>
            <a:pPr lvl="2"/>
            <a:r>
              <a:rPr lang="en-US" dirty="0" smtClean="0"/>
              <a:t>Fast call setup</a:t>
            </a:r>
          </a:p>
          <a:p>
            <a:pPr lvl="2"/>
            <a:r>
              <a:rPr lang="en-US" dirty="0" smtClean="0"/>
              <a:t>Speculative transmission</a:t>
            </a:r>
          </a:p>
          <a:p>
            <a:r>
              <a:rPr lang="en-US" dirty="0" smtClean="0"/>
              <a:t>Eliminate the usual top-of-rack switches</a:t>
            </a:r>
          </a:p>
          <a:p>
            <a:pPr lvl="1"/>
            <a:r>
              <a:rPr lang="en-US" dirty="0" smtClean="0"/>
              <a:t>A full data center has only 128 L1 switches, but 90,000 NICs</a:t>
            </a:r>
          </a:p>
          <a:p>
            <a:pPr lvl="3"/>
            <a:r>
              <a:rPr lang="en-US" dirty="0" smtClean="0"/>
              <a:t>Can reduce the NIC’s cost even further with ASICs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area for improvement: Memory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Approaches to overcome the memory wall:</a:t>
            </a:r>
          </a:p>
          <a:p>
            <a:pPr lvl="1"/>
            <a:r>
              <a:rPr lang="en-US" dirty="0" smtClean="0"/>
              <a:t>Use new semiconductor technologies</a:t>
            </a:r>
          </a:p>
          <a:p>
            <a:pPr lvl="2"/>
            <a:r>
              <a:rPr lang="en-US" dirty="0" smtClean="0"/>
              <a:t>Flash, Phase Change, MRAM</a:t>
            </a:r>
          </a:p>
          <a:p>
            <a:pPr lvl="1"/>
            <a:r>
              <a:rPr lang="en-US" dirty="0" smtClean="0"/>
              <a:t>Get the memory closer to the CPU</a:t>
            </a:r>
          </a:p>
          <a:p>
            <a:pPr lvl="2"/>
            <a:r>
              <a:rPr lang="en-US" dirty="0" smtClean="0"/>
              <a:t>Die stacking</a:t>
            </a:r>
          </a:p>
          <a:p>
            <a:pPr lvl="1"/>
            <a:r>
              <a:rPr lang="en-US" dirty="0" smtClean="0"/>
              <a:t>Change the way the CPU accesses memory</a:t>
            </a:r>
          </a:p>
          <a:p>
            <a:pPr lvl="2"/>
            <a:r>
              <a:rPr lang="en-US" dirty="0" smtClean="0"/>
              <a:t>Transactional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9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review</a:t>
            </a:r>
          </a:p>
          <a:p>
            <a:r>
              <a:rPr lang="en-US" dirty="0" smtClean="0"/>
              <a:t>Why networking and architecture must merge.</a:t>
            </a:r>
          </a:p>
          <a:p>
            <a:r>
              <a:rPr lang="en-US" dirty="0" smtClean="0"/>
              <a:t>How can we continue to improve both?</a:t>
            </a:r>
          </a:p>
          <a:p>
            <a:r>
              <a:rPr lang="en-US" dirty="0" smtClean="0"/>
              <a:t>Some remaining challenges.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Two kinds: NOR and NAND</a:t>
            </a:r>
          </a:p>
          <a:p>
            <a:pPr lvl="2"/>
            <a:r>
              <a:rPr lang="en-US" dirty="0" smtClean="0"/>
              <a:t>Both store data by trapping charge on a “floating gate”</a:t>
            </a:r>
          </a:p>
          <a:p>
            <a:pPr lvl="1"/>
            <a:r>
              <a:rPr lang="en-US" dirty="0" smtClean="0"/>
              <a:t>Density is ~4X DRAM</a:t>
            </a:r>
          </a:p>
          <a:p>
            <a:pPr lvl="1"/>
            <a:r>
              <a:rPr lang="en-US" dirty="0" smtClean="0"/>
              <a:t>Nonvolatile, no refresh</a:t>
            </a:r>
          </a:p>
          <a:p>
            <a:pPr lvl="1"/>
            <a:r>
              <a:rPr lang="en-US" dirty="0" smtClean="0"/>
              <a:t>Block oriented</a:t>
            </a:r>
          </a:p>
          <a:p>
            <a:pPr lvl="2"/>
            <a:r>
              <a:rPr lang="en-US" dirty="0" smtClean="0"/>
              <a:t>Must erase a block (to all 1’s) before writing it</a:t>
            </a:r>
          </a:p>
          <a:p>
            <a:pPr lvl="2"/>
            <a:r>
              <a:rPr lang="en-US" dirty="0" smtClean="0"/>
              <a:t>Writing turns 1’s into 0’s, but not the other way.</a:t>
            </a:r>
          </a:p>
          <a:p>
            <a:pPr lvl="2"/>
            <a:r>
              <a:rPr lang="en-US" dirty="0" smtClean="0"/>
              <a:t>Writes must be to sequential addresses</a:t>
            </a:r>
          </a:p>
          <a:p>
            <a:pPr lvl="1"/>
            <a:r>
              <a:rPr lang="en-US" dirty="0" smtClean="0"/>
              <a:t>Reads are fast, writes are slow.</a:t>
            </a:r>
          </a:p>
          <a:p>
            <a:pPr lvl="1"/>
            <a:r>
              <a:rPr lang="en-US" dirty="0" smtClean="0"/>
              <a:t>Wears out with use</a:t>
            </a:r>
          </a:p>
          <a:p>
            <a:pPr lvl="2"/>
            <a:r>
              <a:rPr lang="en-US" dirty="0" smtClean="0"/>
              <a:t>10</a:t>
            </a:r>
            <a:r>
              <a:rPr lang="en-US" baseline="30000" dirty="0" smtClean="0"/>
              <a:t>6 </a:t>
            </a:r>
            <a:r>
              <a:rPr lang="en-US" dirty="0" smtClean="0"/>
              <a:t>erase/write cycles</a:t>
            </a:r>
          </a:p>
          <a:p>
            <a:pPr lvl="2"/>
            <a:r>
              <a:rPr lang="en-US" dirty="0" smtClean="0"/>
              <a:t>This may have been solved recently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781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Flash Applications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NOR: BIOS storage, FPGA bitstream storage</a:t>
            </a:r>
          </a:p>
          <a:p>
            <a:r>
              <a:rPr lang="en-US" dirty="0" smtClean="0"/>
              <a:t>NAND: Disk replacement (SSD = “solid state disk”)</a:t>
            </a:r>
          </a:p>
          <a:p>
            <a:pPr lvl="1"/>
            <a:r>
              <a:rPr lang="en-US" dirty="0" smtClean="0"/>
              <a:t>Cost per bit is 10X a magnetic disk</a:t>
            </a:r>
          </a:p>
          <a:p>
            <a:pPr lvl="1"/>
            <a:r>
              <a:rPr lang="en-US" dirty="0" smtClean="0"/>
              <a:t>No rotational delay</a:t>
            </a:r>
          </a:p>
          <a:p>
            <a:pPr lvl="1"/>
            <a:r>
              <a:rPr lang="en-US" dirty="0" smtClean="0"/>
              <a:t>No seek time</a:t>
            </a:r>
          </a:p>
          <a:p>
            <a:pPr lvl="1"/>
            <a:r>
              <a:rPr lang="en-US" dirty="0" smtClean="0"/>
              <a:t>Great for data that is mostly read randomly, and which can be written sequentially (a log).</a:t>
            </a:r>
          </a:p>
          <a:p>
            <a:pPr lvl="2"/>
            <a:r>
              <a:rPr lang="en-US" dirty="0" smtClean="0"/>
              <a:t>This is done in a “Flash translation layer”</a:t>
            </a:r>
          </a:p>
          <a:p>
            <a:pPr lvl="1"/>
            <a:r>
              <a:rPr lang="en-US" dirty="0" smtClean="0"/>
              <a:t>Some vendors use non-disk interfaces to improve performance</a:t>
            </a:r>
          </a:p>
          <a:p>
            <a:pPr lvl="1"/>
            <a:r>
              <a:rPr lang="en-US" dirty="0" smtClean="0"/>
              <a:t>Another option: Change the system storage hierarchy</a:t>
            </a:r>
          </a:p>
          <a:p>
            <a:pPr lvl="2"/>
            <a:r>
              <a:rPr lang="en-US" dirty="0" smtClean="0"/>
              <a:t>Now: CPU -&gt; Cache -&gt; DRAM -&gt; Disk</a:t>
            </a:r>
          </a:p>
          <a:p>
            <a:pPr lvl="2"/>
            <a:r>
              <a:rPr lang="en-US" dirty="0" smtClean="0"/>
              <a:t>Future: CPU -&gt; Cache -&gt; DRAM -&gt; Flash -&gt; Disk</a:t>
            </a:r>
          </a:p>
        </p:txBody>
      </p:sp>
    </p:spTree>
    <p:extLst>
      <p:ext uri="{BB962C8B-B14F-4D97-AF65-F5344CB8AC3E}">
        <p14:creationId xmlns:p14="http://schemas.microsoft.com/office/powerpoint/2010/main" xmlns="" val="3960836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stacking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packaging trick that allows us to change the architectural interface to the DRAM.</a:t>
            </a:r>
          </a:p>
          <a:p>
            <a:r>
              <a:rPr lang="en-US" dirty="0" smtClean="0"/>
              <a:t>Can transfer more data at once because the wires are smaller, and have less capacitance</a:t>
            </a:r>
          </a:p>
          <a:p>
            <a:r>
              <a:rPr lang="en-US" dirty="0" smtClean="0"/>
              <a:t>Many problems:</a:t>
            </a:r>
          </a:p>
          <a:p>
            <a:pPr lvl="1"/>
            <a:r>
              <a:rPr lang="en-US" dirty="0" smtClean="0"/>
              <a:t>Must thin the DRAM die</a:t>
            </a:r>
          </a:p>
          <a:p>
            <a:pPr lvl="1"/>
            <a:r>
              <a:rPr lang="en-US" dirty="0" smtClean="0"/>
              <a:t>Must have </a:t>
            </a:r>
            <a:r>
              <a:rPr lang="en-US" dirty="0" err="1" smtClean="0"/>
              <a:t>vias</a:t>
            </a:r>
            <a:r>
              <a:rPr lang="en-US" dirty="0" smtClean="0"/>
              <a:t> through the die</a:t>
            </a:r>
          </a:p>
          <a:p>
            <a:pPr lvl="1"/>
            <a:r>
              <a:rPr lang="en-US" dirty="0" smtClean="0"/>
              <a:t>Must use known-good die</a:t>
            </a:r>
          </a:p>
          <a:p>
            <a:pPr lvl="2"/>
            <a:r>
              <a:rPr lang="en-US" dirty="0" smtClean="0"/>
              <a:t>Can’t repair a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856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&gt; 500 papers in the last decade</a:t>
            </a:r>
          </a:p>
          <a:p>
            <a:r>
              <a:rPr lang="en-US" dirty="0" smtClean="0"/>
              <a:t>Problem with parallel computing: </a:t>
            </a:r>
            <a:r>
              <a:rPr lang="en-US" i="1" dirty="0" smtClean="0"/>
              <a:t>Shared, mutable state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Usually handled with mutual exclusion, but programming with locks is very hard, since locking abstractions don’t compose.</a:t>
            </a:r>
          </a:p>
          <a:p>
            <a:r>
              <a:rPr lang="en-US" dirty="0" smtClean="0"/>
              <a:t>Simple idea from data bases.  Transactions are regions of a program with ACID properties:</a:t>
            </a:r>
          </a:p>
          <a:p>
            <a:pPr lvl="1"/>
            <a:r>
              <a:rPr lang="en-US" dirty="0" smtClean="0"/>
              <a:t>Atomic: “All or nothing”</a:t>
            </a:r>
          </a:p>
          <a:p>
            <a:pPr lvl="1"/>
            <a:r>
              <a:rPr lang="en-US" dirty="0" smtClean="0"/>
              <a:t>Consistent: Data is never visible in an inconsistent state</a:t>
            </a:r>
          </a:p>
          <a:p>
            <a:pPr lvl="2"/>
            <a:r>
              <a:rPr lang="en-US" dirty="0" smtClean="0"/>
              <a:t>Debit/credit example</a:t>
            </a:r>
          </a:p>
          <a:p>
            <a:pPr lvl="1"/>
            <a:r>
              <a:rPr lang="en-US" dirty="0" smtClean="0"/>
              <a:t>Isolated: Execution is equivalent to some serial interleaving of the transactions. If one transaction would affect another, one of them aborts.</a:t>
            </a:r>
          </a:p>
          <a:p>
            <a:pPr lvl="1"/>
            <a:r>
              <a:rPr lang="en-US" dirty="0" smtClean="0"/>
              <a:t>Durable: Survives system crashes, power failures</a:t>
            </a:r>
          </a:p>
          <a:p>
            <a:pPr lvl="2"/>
            <a:r>
              <a:rPr lang="en-US" dirty="0" smtClean="0"/>
              <a:t>Hardware transactional memory usually doesn’t do this.</a:t>
            </a:r>
          </a:p>
          <a:p>
            <a:r>
              <a:rPr lang="en-US" dirty="0" smtClean="0"/>
              <a:t>TM is beginning to appear in CPU architectures</a:t>
            </a:r>
          </a:p>
          <a:p>
            <a:pPr lvl="1"/>
            <a:r>
              <a:rPr lang="en-US" dirty="0" smtClean="0"/>
              <a:t>But we need to gain experience in using it in real programs.</a:t>
            </a:r>
          </a:p>
        </p:txBody>
      </p:sp>
    </p:spTree>
    <p:extLst>
      <p:ext uri="{BB962C8B-B14F-4D97-AF65-F5344CB8AC3E}">
        <p14:creationId xmlns:p14="http://schemas.microsoft.com/office/powerpoint/2010/main" xmlns="" val="742147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still have a lot of unsolved problems in computing.</a:t>
            </a:r>
          </a:p>
          <a:p>
            <a:r>
              <a:rPr lang="en-US" dirty="0" smtClean="0"/>
              <a:t>Until/unless a radical new technology appears, improvements in </a:t>
            </a:r>
            <a:r>
              <a:rPr lang="en-US" dirty="0" smtClean="0"/>
              <a:t>architecture and </a:t>
            </a:r>
            <a:r>
              <a:rPr lang="en-US" smtClean="0"/>
              <a:t>software improvements</a:t>
            </a:r>
            <a:r>
              <a:rPr lang="en-US" smtClean="0"/>
              <a:t> </a:t>
            </a:r>
            <a:r>
              <a:rPr lang="en-US" dirty="0" smtClean="0"/>
              <a:t>are our major lever.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03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physics – </a:t>
            </a:r>
            <a:r>
              <a:rPr lang="en-US" dirty="0" err="1" smtClean="0"/>
              <a:t>Dennard</a:t>
            </a:r>
            <a:r>
              <a:rPr lang="en-US" dirty="0" smtClean="0"/>
              <a:t> scaling (1975)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6324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 = CV</a:t>
            </a:r>
            <a:r>
              <a:rPr lang="en-US" baseline="30000" dirty="0" smtClean="0"/>
              <a:t>2 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Relates power, capacitive load, operating voltage, and frequency in CMOS circuits.</a:t>
            </a:r>
          </a:p>
          <a:p>
            <a:r>
              <a:rPr lang="en-US" dirty="0" smtClean="0"/>
              <a:t>If we scale the dimensions and V down by k:</a:t>
            </a:r>
          </a:p>
          <a:p>
            <a:r>
              <a:rPr lang="en-US" dirty="0" smtClean="0"/>
              <a:t>  P’ = (C’ V’</a:t>
            </a:r>
            <a:r>
              <a:rPr lang="en-US" baseline="30000" dirty="0" smtClean="0"/>
              <a:t>2</a:t>
            </a:r>
            <a:r>
              <a:rPr lang="en-US" dirty="0" smtClean="0"/>
              <a:t>f’) = (C/k)(V/k)</a:t>
            </a:r>
            <a:r>
              <a:rPr lang="en-US" baseline="30000" dirty="0" smtClean="0"/>
              <a:t>2</a:t>
            </a:r>
            <a:r>
              <a:rPr lang="en-US" dirty="0" smtClean="0"/>
              <a:t> f’ = </a:t>
            </a:r>
            <a:r>
              <a:rPr lang="en-US" b="1" u="sng" dirty="0" smtClean="0"/>
              <a:t>CV</a:t>
            </a:r>
            <a:r>
              <a:rPr lang="en-US" b="1" u="sng" baseline="30000" dirty="0" smtClean="0"/>
              <a:t>2</a:t>
            </a:r>
            <a:r>
              <a:rPr lang="en-US" b="1" u="sng" dirty="0" smtClean="0"/>
              <a:t>f/k</a:t>
            </a:r>
            <a:r>
              <a:rPr lang="en-US" b="1" u="sng" baseline="30000" dirty="0" smtClean="0"/>
              <a:t>3</a:t>
            </a:r>
          </a:p>
          <a:p>
            <a:pPr lvl="2"/>
            <a:r>
              <a:rPr lang="en-US" dirty="0" smtClean="0"/>
              <a:t>Capacitance is C/k because although the area goes down by k</a:t>
            </a:r>
            <a:r>
              <a:rPr lang="en-US" baseline="30000" dirty="0" smtClean="0"/>
              <a:t>2</a:t>
            </a:r>
            <a:r>
              <a:rPr lang="en-US" dirty="0" smtClean="0"/>
              <a:t>, the dielectric is 1/k as thick.</a:t>
            </a:r>
            <a:endParaRPr lang="en-US" baseline="30000" dirty="0" smtClean="0"/>
          </a:p>
          <a:p>
            <a:pPr lvl="1"/>
            <a:r>
              <a:rPr lang="en-US" dirty="0" smtClean="0"/>
              <a:t>k is the “feature size”:  90nm -&gt; 45 nm is k = 2.</a:t>
            </a:r>
          </a:p>
          <a:p>
            <a:pPr lvl="1"/>
            <a:r>
              <a:rPr lang="en-US" dirty="0" smtClean="0"/>
              <a:t>Our new circuit is 1/k</a:t>
            </a:r>
            <a:r>
              <a:rPr lang="en-US" baseline="30000" dirty="0" smtClean="0"/>
              <a:t>2 </a:t>
            </a:r>
            <a:r>
              <a:rPr lang="en-US" dirty="0" smtClean="0"/>
              <a:t>the area and1/k</a:t>
            </a:r>
            <a:r>
              <a:rPr lang="en-US" baseline="30000" dirty="0" smtClean="0"/>
              <a:t>3</a:t>
            </a:r>
            <a:r>
              <a:rPr lang="en-US" dirty="0" smtClean="0"/>
              <a:t> the power (at the same frequency)  of the original version.</a:t>
            </a:r>
          </a:p>
          <a:p>
            <a:pPr lvl="1"/>
            <a:r>
              <a:rPr lang="en-US" dirty="0" smtClean="0"/>
              <a:t>Our new chip should also be cheaper, since $ = Area.</a:t>
            </a:r>
          </a:p>
          <a:p>
            <a:pPr lvl="1"/>
            <a:r>
              <a:rPr lang="en-US" dirty="0" smtClean="0"/>
              <a:t>This works well for feature sizes &gt; 100nm or so.</a:t>
            </a:r>
          </a:p>
          <a:p>
            <a:pPr lvl="1"/>
            <a:r>
              <a:rPr lang="en-US" dirty="0" smtClean="0"/>
              <a:t>It doesn’t work today, since we can’t continue to  scale V, and we can’t get rid of the heat.</a:t>
            </a:r>
          </a:p>
          <a:p>
            <a:r>
              <a:rPr lang="en-US" dirty="0" smtClean="0"/>
              <a:t>If f’ = </a:t>
            </a:r>
            <a:r>
              <a:rPr lang="en-US" dirty="0" err="1" smtClean="0"/>
              <a:t>kf</a:t>
            </a:r>
            <a:r>
              <a:rPr lang="en-US" dirty="0" smtClean="0"/>
              <a:t>, the power per unit area is </a:t>
            </a:r>
            <a:r>
              <a:rPr lang="en-US" i="1" dirty="0" smtClean="0"/>
              <a:t>unchanged</a:t>
            </a:r>
            <a:r>
              <a:rPr lang="en-US" dirty="0" smtClean="0"/>
              <a:t>. Making a bigger chip means making a hotter chip.</a:t>
            </a:r>
          </a:p>
          <a:p>
            <a:r>
              <a:rPr lang="en-US" dirty="0" smtClean="0"/>
              <a:t>Semiconductor makers have used scaling in very different ways for memories and CPUs.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066800"/>
            <a:ext cx="14954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429000"/>
            <a:ext cx="14382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early 21</a:t>
            </a:r>
            <a:r>
              <a:rPr lang="en-US" baseline="30000" dirty="0" smtClean="0"/>
              <a:t>st</a:t>
            </a:r>
            <a:r>
              <a:rPr lang="en-US" dirty="0" smtClean="0"/>
              <a:t> century PC “mother board”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00200"/>
            <a:ext cx="42060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 2012 “System on a Chip” (SOC)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990600"/>
            <a:ext cx="42060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-Right Arrow 3"/>
          <p:cNvSpPr/>
          <p:nvPr/>
        </p:nvSpPr>
        <p:spPr>
          <a:xfrm>
            <a:off x="2362200" y="4038600"/>
            <a:ext cx="533400" cy="3048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2362200" y="3429000"/>
            <a:ext cx="533400" cy="3048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 rot="5400000">
            <a:off x="5676900" y="3314700"/>
            <a:ext cx="533400" cy="3048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638800"/>
            <a:ext cx="411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arrows show the off-chip connections</a:t>
            </a:r>
            <a:endParaRPr lang="en-US" dirty="0"/>
          </a:p>
        </p:txBody>
      </p:sp>
      <p:sp>
        <p:nvSpPr>
          <p:cNvPr id="8" name="Left-Right Arrow 7"/>
          <p:cNvSpPr/>
          <p:nvPr/>
        </p:nvSpPr>
        <p:spPr>
          <a:xfrm>
            <a:off x="4648200" y="4876800"/>
            <a:ext cx="533400" cy="3048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SOC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Usually a few traditional CPU cores,</a:t>
            </a:r>
          </a:p>
          <a:p>
            <a:r>
              <a:rPr lang="en-US" dirty="0" smtClean="0"/>
              <a:t>With other </a:t>
            </a:r>
            <a:r>
              <a:rPr lang="en-US" i="1" dirty="0" smtClean="0"/>
              <a:t>specialized</a:t>
            </a:r>
            <a:r>
              <a:rPr lang="en-US" dirty="0" smtClean="0"/>
              <a:t> functions:</a:t>
            </a:r>
          </a:p>
          <a:p>
            <a:pPr lvl="1"/>
            <a:r>
              <a:rPr lang="en-US" dirty="0" smtClean="0"/>
              <a:t>Network and disk controller</a:t>
            </a:r>
          </a:p>
          <a:p>
            <a:pPr lvl="1"/>
            <a:r>
              <a:rPr lang="en-US" dirty="0" smtClean="0"/>
              <a:t>Memory controller</a:t>
            </a:r>
          </a:p>
          <a:p>
            <a:pPr lvl="1"/>
            <a:r>
              <a:rPr lang="en-US" dirty="0" smtClean="0"/>
              <a:t>Low speed I/O controllers</a:t>
            </a:r>
          </a:p>
          <a:p>
            <a:r>
              <a:rPr lang="en-US" dirty="0" smtClean="0"/>
              <a:t>Connected by an on-chip </a:t>
            </a:r>
            <a:r>
              <a:rPr lang="en-US" i="1" dirty="0" smtClean="0"/>
              <a:t>network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Optimized for a specific application:</a:t>
            </a:r>
          </a:p>
          <a:p>
            <a:pPr lvl="2"/>
            <a:r>
              <a:rPr lang="en-US" dirty="0" smtClean="0"/>
              <a:t>Mobile phone</a:t>
            </a:r>
          </a:p>
          <a:p>
            <a:pPr lvl="2"/>
            <a:r>
              <a:rPr lang="en-US" dirty="0" smtClean="0"/>
              <a:t>Tablet</a:t>
            </a:r>
          </a:p>
          <a:p>
            <a:pPr lvl="2"/>
            <a:r>
              <a:rPr lang="en-US" dirty="0" smtClean="0"/>
              <a:t>Desktop</a:t>
            </a:r>
          </a:p>
          <a:p>
            <a:pPr lvl="2"/>
            <a:r>
              <a:rPr lang="en-US" dirty="0" smtClean="0"/>
              <a:t>Data center server</a:t>
            </a:r>
          </a:p>
          <a:p>
            <a:r>
              <a:rPr lang="en-US" dirty="0" smtClean="0"/>
              <a:t>SOCs make sense only in high-volume multi-generational applications, where they are mandatory for low cost.</a:t>
            </a:r>
          </a:p>
          <a:p>
            <a:r>
              <a:rPr lang="en-US" i="1" dirty="0" smtClean="0"/>
              <a:t>Specialization</a:t>
            </a:r>
            <a:r>
              <a:rPr lang="en-US" dirty="0" smtClean="0"/>
              <a:t> is the key to making innovative, differentiated products that consume less energy.</a:t>
            </a:r>
          </a:p>
          <a:p>
            <a:pPr lvl="2"/>
            <a:r>
              <a:rPr lang="en-US" dirty="0" smtClean="0"/>
              <a:t>A specialized block can be 100X the energy efficiency of the same function implemented in software running on a CPU.</a:t>
            </a:r>
          </a:p>
          <a:p>
            <a:pPr lvl="2"/>
            <a:r>
              <a:rPr lang="en-US" dirty="0" smtClean="0"/>
              <a:t>But specialization conflicts with the need for high volume.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Tegra</a:t>
            </a:r>
            <a:r>
              <a:rPr lang="en-US" dirty="0" smtClean="0"/>
              <a:t> 2: 75% of chip is specialized HW</a:t>
            </a:r>
          </a:p>
        </p:txBody>
      </p:sp>
      <p:pic>
        <p:nvPicPr>
          <p:cNvPr id="4" name="Picture 6" descr="http://images.anandtech.com/reviews/gadgets/LG/Optimus2X/So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2"/>
          <a:stretch/>
        </p:blipFill>
        <p:spPr bwMode="auto">
          <a:xfrm>
            <a:off x="2209800" y="1905000"/>
            <a:ext cx="4495800" cy="44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DC0C-3249-45A2-B417-DB463CE5BF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1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use SOCs effectively, a manufacturer must have:</a:t>
            </a:r>
          </a:p>
          <a:p>
            <a:r>
              <a:rPr lang="en-US" dirty="0" smtClean="0"/>
              <a:t>A reliable source of IP (CPU/cache, on-chip networks, device and memory controllers. This can be internal or external.</a:t>
            </a:r>
          </a:p>
          <a:p>
            <a:r>
              <a:rPr lang="en-US" dirty="0" smtClean="0"/>
              <a:t>Design tools to aggregate and interconnect the IP. CAD vendors supply these tools today.</a:t>
            </a:r>
          </a:p>
          <a:p>
            <a:r>
              <a:rPr lang="en-US" dirty="0" smtClean="0"/>
              <a:t>Product designers to specify the functions and employ the tools.</a:t>
            </a:r>
          </a:p>
          <a:p>
            <a:pPr lvl="1"/>
            <a:r>
              <a:rPr lang="en-US" dirty="0" smtClean="0"/>
              <a:t>Designs and their functionality must delight customers, or the needed volumes will not be achieved.</a:t>
            </a:r>
          </a:p>
          <a:p>
            <a:r>
              <a:rPr lang="en-US" dirty="0" smtClean="0"/>
              <a:t>Do </a:t>
            </a:r>
            <a:r>
              <a:rPr lang="en-US" i="1" u="sng" dirty="0" smtClean="0"/>
              <a:t>not</a:t>
            </a:r>
            <a:r>
              <a:rPr lang="en-US" dirty="0" smtClean="0"/>
              <a:t> need:</a:t>
            </a:r>
          </a:p>
          <a:p>
            <a:pPr lvl="1"/>
            <a:r>
              <a:rPr lang="en-US" dirty="0" smtClean="0"/>
              <a:t>A silicon fabrication facility</a:t>
            </a:r>
          </a:p>
          <a:p>
            <a:pPr lvl="1"/>
            <a:r>
              <a:rPr lang="en-US" dirty="0" smtClean="0"/>
              <a:t>A final product assembly plant.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 to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Field-programmable gate arrays (FPGAs)</a:t>
            </a:r>
          </a:p>
          <a:p>
            <a:pPr lvl="2"/>
            <a:r>
              <a:rPr lang="en-US" dirty="0" smtClean="0"/>
              <a:t>Clean-slate design at the gate (logic) level.</a:t>
            </a:r>
          </a:p>
          <a:p>
            <a:pPr lvl="2"/>
            <a:r>
              <a:rPr lang="en-US" dirty="0" smtClean="0"/>
              <a:t>High volumes, since differentiated designs can be produced with the same chips.</a:t>
            </a:r>
          </a:p>
          <a:p>
            <a:pPr lvl="2"/>
            <a:r>
              <a:rPr lang="en-US" dirty="0" smtClean="0"/>
              <a:t>Simple silicon, so can be introduced rapidly in a new process</a:t>
            </a:r>
          </a:p>
          <a:p>
            <a:pPr lvl="2"/>
            <a:r>
              <a:rPr lang="en-US" dirty="0" smtClean="0"/>
              <a:t>A lot of the transistors in an FPGA consume no power whatsoever.</a:t>
            </a:r>
          </a:p>
          <a:p>
            <a:r>
              <a:rPr lang="en-US" dirty="0" smtClean="0"/>
              <a:t>Energy efficiency is not as great as with full-custom or ASIC designs</a:t>
            </a:r>
          </a:p>
          <a:p>
            <a:pPr lvl="2"/>
            <a:r>
              <a:rPr lang="en-US" dirty="0" smtClean="0"/>
              <a:t>But if frequently good enough, particularly for algorithms that don’t work well in software running on a general purpose CPU. (e.g. compression, crypto)</a:t>
            </a:r>
          </a:p>
          <a:p>
            <a:pPr lvl="1"/>
            <a:r>
              <a:rPr lang="en-US" dirty="0" smtClean="0"/>
              <a:t>So modern FPGAs contain “hard” functions that can be interconnected (and powered down when not used)</a:t>
            </a:r>
          </a:p>
          <a:p>
            <a:pPr lvl="2"/>
            <a:r>
              <a:rPr lang="en-US" dirty="0" smtClean="0"/>
              <a:t>CPU cores (Xilinx </a:t>
            </a:r>
            <a:r>
              <a:rPr lang="en-US" dirty="0" err="1" smtClean="0"/>
              <a:t>Zynq</a:t>
            </a:r>
            <a:r>
              <a:rPr lang="en-US" dirty="0" smtClean="0"/>
              <a:t> family has 2 ARM cores with caches)</a:t>
            </a:r>
          </a:p>
          <a:p>
            <a:pPr lvl="2"/>
            <a:r>
              <a:rPr lang="en-US" dirty="0" smtClean="0"/>
              <a:t>DSPs (hundreds)</a:t>
            </a:r>
          </a:p>
          <a:p>
            <a:pPr lvl="2"/>
            <a:r>
              <a:rPr lang="en-US" dirty="0" smtClean="0"/>
              <a:t>Embedded RAM (megabits)</a:t>
            </a:r>
          </a:p>
          <a:p>
            <a:pPr lvl="2"/>
            <a:r>
              <a:rPr lang="en-US" dirty="0" smtClean="0"/>
              <a:t>High speed I/O (for networking)</a:t>
            </a:r>
          </a:p>
          <a:p>
            <a:pPr lvl="2"/>
            <a:r>
              <a:rPr lang="en-US" dirty="0" smtClean="0"/>
              <a:t>External DRAM controllers</a:t>
            </a:r>
          </a:p>
          <a:p>
            <a:pPr lvl="2"/>
            <a:r>
              <a:rPr lang="en-US" dirty="0" smtClean="0"/>
              <a:t>Controllers for common I/O standards (e.g. Ethernet)</a:t>
            </a:r>
          </a:p>
          <a:p>
            <a:r>
              <a:rPr lang="en-US" dirty="0" smtClean="0"/>
              <a:t>Lots of logic</a:t>
            </a:r>
          </a:p>
          <a:p>
            <a:pPr lvl="2"/>
            <a:r>
              <a:rPr lang="en-US" dirty="0" smtClean="0"/>
              <a:t>The MAXC computer would fit in a single modern FPGA</a:t>
            </a:r>
          </a:p>
          <a:p>
            <a:pPr lvl="2"/>
            <a:r>
              <a:rPr lang="en-US" dirty="0" smtClean="0"/>
              <a:t>So would a few dozen Alto computers (with their memory and disks)</a:t>
            </a:r>
          </a:p>
          <a:p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Can’t use all the logic; wires are usually the thing that limits a design</a:t>
            </a:r>
          </a:p>
          <a:p>
            <a:pPr lvl="2"/>
            <a:r>
              <a:rPr lang="en-US" dirty="0" smtClean="0"/>
              <a:t>You pay for logic that you don’t 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1744</Words>
  <Application>Microsoft Office PowerPoint</Application>
  <PresentationFormat>On-screen Show (4:3)</PresentationFormat>
  <Paragraphs>201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Computer Architecture in the 21st Century</vt:lpstr>
      <vt:lpstr>Outline</vt:lpstr>
      <vt:lpstr>Some physics – Dennard scaling (1975)</vt:lpstr>
      <vt:lpstr>An early 21st century PC “mother board”</vt:lpstr>
      <vt:lpstr>A 2012 “System on a Chip” (SOC)</vt:lpstr>
      <vt:lpstr>SOC basics</vt:lpstr>
      <vt:lpstr>A Typical SOC</vt:lpstr>
      <vt:lpstr>SOC requirements</vt:lpstr>
      <vt:lpstr>Another approach to specialization</vt:lpstr>
      <vt:lpstr>A Field-programmable Gate Array (FPGA)</vt:lpstr>
      <vt:lpstr>Another use for FPGAs: Networks</vt:lpstr>
      <vt:lpstr>Current data center practice</vt:lpstr>
      <vt:lpstr>The AN3 network</vt:lpstr>
      <vt:lpstr>The switches in one container</vt:lpstr>
      <vt:lpstr>The L0 Sub-network</vt:lpstr>
      <vt:lpstr>The AN3 NIC</vt:lpstr>
      <vt:lpstr>Circuit- vs. packet- switched networks</vt:lpstr>
      <vt:lpstr>Key ideas in AN3</vt:lpstr>
      <vt:lpstr>Another area for improvement: Memory systems</vt:lpstr>
      <vt:lpstr>Flash memory</vt:lpstr>
      <vt:lpstr>Flash Applications (2)</vt:lpstr>
      <vt:lpstr>Die stacking</vt:lpstr>
      <vt:lpstr>Transactional Memory</vt:lpstr>
      <vt:lpstr>Final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in the 21st Century</dc:title>
  <dc:creator>Chuck</dc:creator>
  <cp:lastModifiedBy>Chuck</cp:lastModifiedBy>
  <cp:revision>70</cp:revision>
  <dcterms:created xsi:type="dcterms:W3CDTF">2013-01-03T17:55:04Z</dcterms:created>
  <dcterms:modified xsi:type="dcterms:W3CDTF">2013-01-16T16:05:10Z</dcterms:modified>
</cp:coreProperties>
</file>